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2"/>
  </p:notesMasterIdLst>
  <p:handoutMasterIdLst>
    <p:handoutMasterId r:id="rId4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333" r:id="rId13"/>
    <p:sldId id="265" r:id="rId14"/>
    <p:sldId id="334" r:id="rId15"/>
    <p:sldId id="276" r:id="rId16"/>
    <p:sldId id="303" r:id="rId17"/>
    <p:sldId id="293" r:id="rId18"/>
    <p:sldId id="277" r:id="rId19"/>
    <p:sldId id="312" r:id="rId20"/>
    <p:sldId id="346" r:id="rId21"/>
    <p:sldId id="347" r:id="rId22"/>
    <p:sldId id="348" r:id="rId23"/>
    <p:sldId id="335" r:id="rId24"/>
    <p:sldId id="349" r:id="rId25"/>
    <p:sldId id="350" r:id="rId26"/>
    <p:sldId id="351" r:id="rId27"/>
    <p:sldId id="352" r:id="rId28"/>
    <p:sldId id="353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14" r:id="rId40"/>
    <p:sldId id="329" r:id="rId4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3CE2-F22D-0271-2015-016FAA1989F5}" v="687" dt="2025-11-21T16:11:28.382"/>
    <p1510:client id="{8F3ADD0D-D525-6759-1196-71607F024D24}" v="210" dt="2025-11-21T00:27:57.15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&lt;Thanh Nguyen&gt;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&lt;November 21 2025&gt;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2893"/>
            <a:ext cx="9745589" cy="4042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/>
              <a:t>SQL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SQL queries are applied to further analyze and extract information from the data. With SQL, we can answer questions like: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What launch sites appear in the mission records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The total payload mass transported by boosters on NASA (CRS) missions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The average payload mass for launches using the F9 v1.1 booster version</a:t>
            </a:r>
            <a:endParaRPr lang="en-US" dirty="0">
              <a:ea typeface="+mn-lt"/>
              <a:cs typeface="+mn-lt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FE707-58AB-F81A-7E98-3B7A3433B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6586-E393-5CFA-0196-BD77CBB6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C71C71-3B9B-12BD-0943-3D6F4AC566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49918"/>
            <a:ext cx="10515600" cy="29139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use Matplotlib and Seaborn to create visual charts—like scatterplots, bar charts, and line graphs—to help us better understand the data.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These visualizations show how different features are related, such as: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How flight number varies by launch site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How payload mass compares across different launch sites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How success rates differ by orbit type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B8C434-E72B-A9D7-5D6E-321C7B1266D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</a:t>
            </a:r>
            <a:r>
              <a:rPr lang="en-US" dirty="0">
                <a:solidFill>
                  <a:srgbClr val="0B49CB"/>
                </a:solidFill>
                <a:latin typeface="Abadi"/>
                <a:ea typeface="Calibri"/>
                <a:cs typeface="Calibri"/>
              </a:rPr>
              <a:t>Matplotlib and Seaborn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7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49918"/>
            <a:ext cx="10515600" cy="45764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Folium library is used to create interactive map visualizations of the launch data.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With Folium, we can: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Plot the locations of all launch sites on a map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markers showing successful and failed launches at each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 the distances from each launch site to nearby features, such as the closest city, railway, or highway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Dash is used to build an interactive webpage where users can adjust inputs using a dropdown menu and a range slider.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dashboard uses a pie chart and a scatterplot to display: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total number of successful launches for each launch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How payload mass is related to whether a mission succeeded or failed at each launch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use the Scikit-learn library to build and evaluate our machine learning models.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prediction process involves several key steps: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Standardizing the dataset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Splitting the data into training and testing sets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Building different machine learning models, including: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Logistic Regression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Support Vector Machine (SVM)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Decision Tree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K-Nearest Neighbors (KNN)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Training each model using the training data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Tuning hyperparameters to find the best settings for each model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Evaluating model performance using accuracy scores and confusion matrices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Machine Learning prediction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65724"/>
            <a:ext cx="8480156" cy="4124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results are split into 5 sections:</a:t>
            </a:r>
            <a:endParaRPr lang="en-US" dirty="0"/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SQL (EDA with SQL)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Matplotlib and Seaborn (EDA with Visualization)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Folium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Dash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Predictive Analysis </a:t>
            </a:r>
            <a:endParaRPr lang="en-US" dirty="0"/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total payload mass carried by boosters launched by NASA (CRS)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average payload mass carried by booster version F9 v1.1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date when the first successful landing outcome in ground pad was achieved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(EDL with SQL)</a:t>
            </a:r>
          </a:p>
        </p:txBody>
      </p:sp>
      <p:pic>
        <p:nvPicPr>
          <p:cNvPr id="2" name="Picture 1" descr="A close up of a text&#10;&#10;AI-generated content may be incorrect.">
            <a:extLst>
              <a:ext uri="{FF2B5EF4-FFF2-40B4-BE49-F238E27FC236}">
                <a16:creationId xmlns:a16="http://schemas.microsoft.com/office/drawing/2014/main" id="{A43738F0-B24C-5794-612D-17275B26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29" y="2173341"/>
            <a:ext cx="2886075" cy="723900"/>
          </a:xfrm>
          <a:prstGeom prst="rect">
            <a:avLst/>
          </a:prstGeom>
        </p:spPr>
      </p:pic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A836F413-34D2-3768-C482-877130D6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8" y="3535780"/>
            <a:ext cx="3895725" cy="628650"/>
          </a:xfrm>
          <a:prstGeom prst="rect">
            <a:avLst/>
          </a:prstGeom>
        </p:spPr>
      </p:pic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ED4D748E-23AD-010B-5349-3B17E318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65" y="5173579"/>
            <a:ext cx="4286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04BEC-A2BD-A656-8D5A-BF822571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AA43D-FCB1-2446-D820-A1FC1AFB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1BDC9-31C1-1CEB-A9AD-0BE296AA42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names of the boosters which have success in drone ship and have payload mass greater than 4000 but less than 6000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total number of successful and failure mission outcomes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20BE73-203F-51E3-1ECD-3F610F11AB5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(EDL with SQL)</a:t>
            </a:r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D016039E-D47B-F352-2952-E1DEE825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37" y="2444166"/>
            <a:ext cx="1524000" cy="1628775"/>
          </a:xfrm>
          <a:prstGeom prst="rect">
            <a:avLst/>
          </a:prstGeom>
        </p:spPr>
      </p:pic>
      <p:pic>
        <p:nvPicPr>
          <p:cNvPr id="9" name="Picture 8" descr="A close up of a number&#10;&#10;AI-generated content may be incorrect.">
            <a:extLst>
              <a:ext uri="{FF2B5EF4-FFF2-40B4-BE49-F238E27FC236}">
                <a16:creationId xmlns:a16="http://schemas.microsoft.com/office/drawing/2014/main" id="{121126FE-FD95-779F-7E49-941C693D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30" y="4740442"/>
            <a:ext cx="4857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75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9E9F7-0762-6445-8737-07D29088D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CDE48-E0A1-4407-7E99-FC704185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D02ACE-3AC8-ACE3-0778-6AB6A93A80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names of the booster versions which have carried the maximum payload mass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E4E400-E4C7-6796-E77A-B39197E0895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(EDL with SQL)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775B4F3C-2212-617E-73EE-CA586448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73" y="2364046"/>
            <a:ext cx="1524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7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79752-046A-240A-D915-E367F392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2FC61-C12A-25C9-8E4E-4C348532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83280-E81A-5BE3-9BB2-BACCD928B0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MY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failed landing outcomes in drone ship, their booster versions, and launch site names for in year 2015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MY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count of landing outcomes between the date 2010-06-04 and 2017-03-20, in descending order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102689-273B-0E0C-5B4D-A25C1AD9A5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(EDL with SQL)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F058C0-8EAE-33AB-6075-345DDC36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26" y="2408527"/>
            <a:ext cx="3571875" cy="888833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D7B37A0D-2287-1AC2-BC6F-3A87B1DD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28" y="4127903"/>
            <a:ext cx="23812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4C7CE-A2A7-B5F0-B150-2C646AAA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FD49F-160B-3558-FAAB-BB669FE2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F5BCB-9986-FAB5-56E5-0BB3F0E5EC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B25A2B-ECA4-5812-40EA-2C8E81951A3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pic>
        <p:nvPicPr>
          <p:cNvPr id="8" name="Picture 7" descr="A graph with dots and numbers&#10;&#10;AI-generated content may be incorrect.">
            <a:extLst>
              <a:ext uri="{FF2B5EF4-FFF2-40B4-BE49-F238E27FC236}">
                <a16:creationId xmlns:a16="http://schemas.microsoft.com/office/drawing/2014/main" id="{9CBF0DF7-9D92-8126-126B-98F2D7E3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20" y="1985039"/>
            <a:ext cx="7677150" cy="4238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3DA44F-C5D7-4CB0-BD40-C8ED4FECA5E4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Flight</a:t>
            </a:r>
            <a:r>
              <a:rPr lang="en-MY" sz="2400" baseline="0" dirty="0">
                <a:latin typeface="Calibri"/>
              </a:rPr>
              <a:t> number </a:t>
            </a:r>
            <a:r>
              <a:rPr lang="en-MY" sz="2400" dirty="0">
                <a:latin typeface="Calibri"/>
              </a:rPr>
              <a:t>vs</a:t>
            </a:r>
            <a:r>
              <a:rPr lang="en-MY" sz="2400" baseline="0" dirty="0">
                <a:latin typeface="Calibri"/>
              </a:rPr>
              <a:t> launch site</a:t>
            </a:r>
            <a:endParaRPr lang="en-US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C6897-FCD4-79BD-D5E5-A39111DD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8618-392D-DF65-3EA7-466A56BA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B307E2-94E8-1AA0-02FB-6769EE1BF9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9DDD0A-1757-BB3D-8B78-607D8F5D574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69DBA-12BF-87CC-BADF-E952F66E4BE4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Payload mass</a:t>
            </a:r>
            <a:r>
              <a:rPr lang="en-MY" sz="2400" baseline="0" dirty="0">
                <a:latin typeface="Calibri"/>
              </a:rPr>
              <a:t> </a:t>
            </a:r>
            <a:r>
              <a:rPr lang="en-MY" sz="2400" dirty="0">
                <a:latin typeface="Calibri"/>
              </a:rPr>
              <a:t>vs</a:t>
            </a:r>
            <a:r>
              <a:rPr lang="en-MY" sz="2400" baseline="0" dirty="0">
                <a:latin typeface="Calibri"/>
              </a:rPr>
              <a:t> launch site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2" name="Picture 1" descr="A graph of a load mass&#10;&#10;AI-generated content may be incorrect.">
            <a:extLst>
              <a:ext uri="{FF2B5EF4-FFF2-40B4-BE49-F238E27FC236}">
                <a16:creationId xmlns:a16="http://schemas.microsoft.com/office/drawing/2014/main" id="{087A51BC-4C41-0001-DFE0-2CDF098B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1876425"/>
            <a:ext cx="78295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0265B-D29C-B312-15CF-2252B4EF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5029C-D2B6-D58F-FD2B-407C3F1E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1DFE97-CF31-37B6-DCC0-933EEF02B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4A94F5-1657-EBD5-FB2A-7F6F0921550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A230C-72F3-E3C4-4DDC-943DD9B13DEA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success rate vs orbit type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B4C12F8-ACFC-950B-CD5D-D911BFE2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2" y="1860406"/>
            <a:ext cx="60293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7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7620-C1FC-E805-5BA7-94897D97C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9BA7A-FCCB-F80C-F23D-F0A7C883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BD954B-190E-4846-06C2-C6E24403E5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190A38-7739-7E61-855F-5747C01B6C7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3ACCA-4BFF-8EA3-79AF-F41D43BE0B4C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Flight number vs orbit type</a:t>
            </a:r>
            <a:endParaRPr lang="en-MY" sz="2400" dirty="0">
              <a:ea typeface="Calibri"/>
              <a:cs typeface="Calibri"/>
            </a:endParaRPr>
          </a:p>
          <a:p>
            <a:pPr algn="ctr"/>
            <a:endParaRPr lang="en-US"/>
          </a:p>
        </p:txBody>
      </p:sp>
      <p:pic>
        <p:nvPicPr>
          <p:cNvPr id="6" name="Picture 5" descr="A graph of flight number&#10;&#10;AI-generated content may be incorrect.">
            <a:extLst>
              <a:ext uri="{FF2B5EF4-FFF2-40B4-BE49-F238E27FC236}">
                <a16:creationId xmlns:a16="http://schemas.microsoft.com/office/drawing/2014/main" id="{82CB2BD9-1975-E891-2591-9AFC1F4B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58" y="1935307"/>
            <a:ext cx="74961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9DC99-30EE-6D44-ECCB-09335129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55FF-A289-4BB2-9A19-D807522B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49F82E-A982-07CC-97A6-3B5AED45AC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20BDA0-BA44-0EE8-C174-A5D9FEE1DD7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EBD1E-DCB1-63FD-55F5-6CC3C5E430BF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payload mass vs orbit type</a:t>
            </a:r>
            <a:endParaRPr lang="en-MY" sz="2400" dirty="0">
              <a:ea typeface="Calibri"/>
              <a:cs typeface="Calibri"/>
            </a:endParaRPr>
          </a:p>
          <a:p>
            <a:pPr algn="ctr"/>
            <a:endParaRPr lang="en-US"/>
          </a:p>
        </p:txBody>
      </p:sp>
      <p:pic>
        <p:nvPicPr>
          <p:cNvPr id="2" name="Picture 1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37A70ACD-B088-CCCB-347E-572D1B4E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8" y="2021898"/>
            <a:ext cx="73818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6B0E5-EA90-AF54-8EBE-9F09CE54F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824D-E3EE-29AF-60AA-9DF5510B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6619F7-C0F3-2B9D-4AE1-12A2E9D072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5099"/>
            <a:ext cx="9745589" cy="4601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7739FF-4AF9-16A6-7A55-FF302A08B86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Matplotlib and Seaborn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EB76B-16A6-8301-4B50-D8774E3A8FD2}"/>
              </a:ext>
            </a:extLst>
          </p:cNvPr>
          <p:cNvSpPr txBox="1"/>
          <p:nvPr/>
        </p:nvSpPr>
        <p:spPr>
          <a:xfrm>
            <a:off x="771407" y="1368778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>
                <a:latin typeface="Calibri"/>
              </a:rPr>
              <a:t>Launch success yearly trend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6" name="Picture 5" descr="A line graph with numbers and text&#10;&#10;AI-generated content may be incorrect.">
            <a:extLst>
              <a:ext uri="{FF2B5EF4-FFF2-40B4-BE49-F238E27FC236}">
                <a16:creationId xmlns:a16="http://schemas.microsoft.com/office/drawing/2014/main" id="{FF3068C1-7084-4803-C8F6-966C04C0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9" y="1948728"/>
            <a:ext cx="7239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60CCB-C9E3-B4E8-4714-0EE6ECAD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6263E-5531-E2AA-9F40-42DC5EF6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8C611B9-DAAB-9260-DF98-22DC7A1C47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5412" y="2109713"/>
            <a:ext cx="7658100" cy="391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8DD463-3F35-8141-D3F0-0359BF21AA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5A21C-629A-14E2-412C-1D18688F3DB3}"/>
              </a:ext>
            </a:extLst>
          </p:cNvPr>
          <p:cNvSpPr txBox="1"/>
          <p:nvPr/>
        </p:nvSpPr>
        <p:spPr>
          <a:xfrm>
            <a:off x="772026" y="1503947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baseline="0" dirty="0">
                <a:latin typeface="Calibri"/>
              </a:rPr>
              <a:t>All launch sites </a:t>
            </a:r>
            <a:endParaRPr lang="en-US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13B7F-ABC2-FFE5-EB53-9CC5782A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4F0FD53C-6EAB-B053-F739-4907D08B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3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B5FF4-2078-1720-E4CC-F66426965E41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9A385-F4CD-442D-3880-B490B0644FB2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succeeded launches and failed launches for each site on map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66209-6467-AF8A-2775-D4C192E1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0964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27473-2854-E99E-D321-CDD5FF24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map of space launch complex&#10;&#10;AI-generated content may be incorrect.">
            <a:extLst>
              <a:ext uri="{FF2B5EF4-FFF2-40B4-BE49-F238E27FC236}">
                <a16:creationId xmlns:a16="http://schemas.microsoft.com/office/drawing/2014/main" id="{63611155-73C9-4180-6CAF-EB271CB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0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16C86F-C450-F7EA-972A-CDDD8BA523B1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3B6AF-10CA-B24B-63EA-C70FE778C20F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distances between a </a:t>
            </a:r>
            <a:r>
              <a:rPr lang="en-US" sz="2000" baseline="0"/>
              <a:t>launch </a:t>
            </a:r>
            <a:r>
              <a:rPr lang="en-US" sz="2000"/>
              <a:t>site to its proximities such as the nearest city, railway, or highway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AFB76-BE7C-24AA-220A-6EEB0A62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5200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2D029-D74E-64F2-C69F-04E25DC37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4764A-FA9F-B314-ADA2-77224FC2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35A90D-76C3-4306-C876-15BDD065AA4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B5810-A9A4-DE28-FDAD-EC0CA655861E}"/>
              </a:ext>
            </a:extLst>
          </p:cNvPr>
          <p:cNvSpPr txBox="1"/>
          <p:nvPr/>
        </p:nvSpPr>
        <p:spPr>
          <a:xfrm>
            <a:off x="772026" y="1503947"/>
            <a:ext cx="847223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A pie chart when launch site CCAFS LC-40 is chosen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2" name="Picture 1" descr="A pie chart with a number of percentages&#10;&#10;AI-generated content may be incorrect.">
            <a:extLst>
              <a:ext uri="{FF2B5EF4-FFF2-40B4-BE49-F238E27FC236}">
                <a16:creationId xmlns:a16="http://schemas.microsoft.com/office/drawing/2014/main" id="{F4735E1A-DE0E-8968-4584-B15946BA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44" y="2476751"/>
            <a:ext cx="8952497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9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8403" y="1637222"/>
            <a:ext cx="10382320" cy="42870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 this capstone project, we aim to predict whether the SpaceX Falcon 9 first stage will successfully land by applying a variety of machine learning classification techniques.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project involves several key stages: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Collecting, cleaning, and preparing the data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Performing exploratory data analysis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Creating interactive visualizations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Building and evaluating machine learning models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Our visualizations reveal that certain launch characteristics are correlated with the success or failure of the first-stage landing.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Based on our model evaluations, the decision tree algorithm appears to be the most effective at predicting Falcon 9 landing outcomes.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3AA7F-B0B4-54E0-6091-A44E9A2E2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F73D-C057-3EE9-4230-10027B9F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113894-9E0D-B396-9B86-1D4F8A4FF0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76A46-0190-1EFE-C398-9DC15A4CC345}"/>
              </a:ext>
            </a:extLst>
          </p:cNvPr>
          <p:cNvSpPr txBox="1"/>
          <p:nvPr/>
        </p:nvSpPr>
        <p:spPr>
          <a:xfrm>
            <a:off x="772026" y="1503947"/>
            <a:ext cx="847223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Scatterplot when the payload mass range is set to be from 2000kg to 8000kg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C38390BB-C9E3-1F8F-EC16-B32D2813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19" y="2480397"/>
            <a:ext cx="9496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7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F6ECC-96E4-DAB8-C3EE-D5E56A6C9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4D558-02A1-3F91-5E6F-E47E80A6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4888A6-02A8-A9A2-A73D-E0E716F0090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(Logistic Regression)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02B36-EE02-E646-1E72-DE7093598B4A}"/>
              </a:ext>
            </a:extLst>
          </p:cNvPr>
          <p:cNvSpPr txBox="1"/>
          <p:nvPr/>
        </p:nvSpPr>
        <p:spPr>
          <a:xfrm>
            <a:off x="772026" y="1503947"/>
            <a:ext cx="847223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 err="1">
                <a:ea typeface="Calibri"/>
                <a:cs typeface="Calibri"/>
              </a:rPr>
              <a:t>GridSearchCV</a:t>
            </a:r>
            <a:r>
              <a:rPr lang="en-US" sz="2000" dirty="0">
                <a:ea typeface="Calibri"/>
                <a:cs typeface="Calibri"/>
              </a:rPr>
              <a:t> best score: </a:t>
            </a:r>
            <a:r>
              <a:rPr lang="en-MY" sz="2000" dirty="0">
                <a:ea typeface="Calibri"/>
                <a:cs typeface="Calibri"/>
              </a:rPr>
              <a:t>0.84643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Accuracy score on test set: 0.834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Confusion matrix: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2" name="Picture 1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483D01DC-D028-BFDC-77AE-ED3996C6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39" y="2165639"/>
            <a:ext cx="46767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6617B-D96A-3C88-7475-D30953E6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910BD-3DE1-B161-9696-26D55757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7D4BB3-4FC7-D1AC-6E5D-6FC3723A13F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(Support Vector Machine)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BBAB6-CE1A-8F6D-2D01-7EF015B48512}"/>
              </a:ext>
            </a:extLst>
          </p:cNvPr>
          <p:cNvSpPr txBox="1"/>
          <p:nvPr/>
        </p:nvSpPr>
        <p:spPr>
          <a:xfrm>
            <a:off x="772026" y="1503947"/>
            <a:ext cx="847223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 err="1">
                <a:ea typeface="Calibri"/>
                <a:cs typeface="Calibri"/>
              </a:rPr>
              <a:t>GridSearchCV</a:t>
            </a:r>
            <a:r>
              <a:rPr lang="en-US" sz="2000" dirty="0">
                <a:ea typeface="Calibri"/>
                <a:cs typeface="Calibri"/>
              </a:rPr>
              <a:t> best score:  </a:t>
            </a:r>
            <a:r>
              <a:rPr lang="en-MY" sz="2000" dirty="0">
                <a:ea typeface="Calibri"/>
                <a:cs typeface="Calibri"/>
              </a:rPr>
              <a:t>0.84821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Accuracy score on test set: 0.8334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Confusion matrix: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5" name="Picture 4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70B3A6D3-40C0-AAB7-5B13-ED66566B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2" y="2240898"/>
            <a:ext cx="46767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22D1D-F936-5CED-3769-988E050C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7EC80-61B5-4DB1-CC19-516A5D61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1E1137-692A-D8BF-2221-37DB935DC40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(Decision Tree)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ACA55-2061-036E-DA07-2339EBE40443}"/>
              </a:ext>
            </a:extLst>
          </p:cNvPr>
          <p:cNvSpPr txBox="1"/>
          <p:nvPr/>
        </p:nvSpPr>
        <p:spPr>
          <a:xfrm>
            <a:off x="772026" y="1503947"/>
            <a:ext cx="847223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 err="1">
                <a:ea typeface="Calibri"/>
                <a:cs typeface="Calibri"/>
              </a:rPr>
              <a:t>GridSearchCV</a:t>
            </a:r>
            <a:r>
              <a:rPr lang="en-US" sz="2000" dirty="0">
                <a:ea typeface="Calibri"/>
                <a:cs typeface="Calibri"/>
              </a:rPr>
              <a:t> best score:  </a:t>
            </a:r>
            <a:r>
              <a:rPr lang="en-MY" sz="2000" dirty="0">
                <a:ea typeface="Calibri"/>
                <a:cs typeface="Calibri"/>
              </a:rPr>
              <a:t>0.8893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Accuracy score on test set: 0.8334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Confusion matrix: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2" name="Picture 1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75FB1283-09A5-CF39-AF60-B76BB068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54" y="2170196"/>
            <a:ext cx="46767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4D8C2-98AA-DDCB-D9FB-220736F9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4170-81B2-D1D5-872D-533D2122A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13B0A3-4A4C-B8C8-51ED-9973CFCD00D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(K nearest neighbors)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A158E-1178-CBFF-2828-3D75DB1F28CF}"/>
              </a:ext>
            </a:extLst>
          </p:cNvPr>
          <p:cNvSpPr txBox="1"/>
          <p:nvPr/>
        </p:nvSpPr>
        <p:spPr>
          <a:xfrm>
            <a:off x="772026" y="1503947"/>
            <a:ext cx="847223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 err="1">
                <a:ea typeface="Calibri"/>
                <a:cs typeface="Calibri"/>
              </a:rPr>
              <a:t>GridSearchCV</a:t>
            </a:r>
            <a:r>
              <a:rPr lang="en-US" sz="2000" dirty="0">
                <a:ea typeface="Calibri"/>
                <a:cs typeface="Calibri"/>
              </a:rPr>
              <a:t> best score:  </a:t>
            </a:r>
            <a:r>
              <a:rPr lang="en-MY" sz="2000" dirty="0">
                <a:ea typeface="Calibri"/>
                <a:cs typeface="Calibri"/>
              </a:rPr>
              <a:t>0.848214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Accuracy score on test set: 0.8334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Confusion matrix: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5" name="Picture 4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FF192899-B4E1-0365-A082-BCE9F0CC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087" y="2170196"/>
            <a:ext cx="46767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9365DD-5BA8-98E5-C5E1-C24C82E4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59A1-1E51-46EF-F265-461F1768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FD2091-92FE-8158-E4F7-4D47BA5773C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0CCE9-9650-5E1B-C879-51E6D743D41F}"/>
              </a:ext>
            </a:extLst>
          </p:cNvPr>
          <p:cNvSpPr txBox="1"/>
          <p:nvPr/>
        </p:nvSpPr>
        <p:spPr>
          <a:xfrm>
            <a:off x="772026" y="1503947"/>
            <a:ext cx="8472236" cy="2481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MY" sz="2000" dirty="0">
                <a:ea typeface="Calibri"/>
                <a:cs typeface="Calibri"/>
              </a:rPr>
              <a:t>Based </a:t>
            </a:r>
            <a:r>
              <a:rPr lang="en-US" sz="2000" dirty="0">
                <a:ea typeface="Calibri"/>
                <a:cs typeface="Calibri"/>
              </a:rPr>
              <a:t>on the </a:t>
            </a:r>
            <a:r>
              <a:rPr lang="en-US" sz="2000" dirty="0" err="1">
                <a:ea typeface="Calibri"/>
                <a:cs typeface="Calibri"/>
              </a:rPr>
              <a:t>GridSearchCV</a:t>
            </a:r>
            <a:r>
              <a:rPr lang="en-US" sz="2000" dirty="0">
                <a:ea typeface="Calibri"/>
                <a:cs typeface="Calibri"/>
              </a:rPr>
              <a:t> best scores, the models are ranked in the following order with the first being the best and the last one being the worst:</a:t>
            </a:r>
            <a:endParaRPr lang="en-MY" sz="2000" dirty="0">
              <a:ea typeface="Calibri"/>
              <a:cs typeface="Calibr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en-MY" sz="2000" dirty="0">
                <a:ea typeface="Calibri"/>
                <a:cs typeface="Calibri"/>
              </a:rPr>
              <a:t>Decision</a:t>
            </a:r>
            <a:r>
              <a:rPr lang="en-MY" dirty="0">
                <a:ea typeface="Calibri"/>
                <a:cs typeface="Calibri"/>
              </a:rPr>
              <a:t> tree (best score: 0.8893) 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en-MY" dirty="0">
                <a:ea typeface="Calibri"/>
                <a:cs typeface="Calibri"/>
              </a:rPr>
              <a:t>K nearest </a:t>
            </a:r>
            <a:r>
              <a:rPr lang="en-MY" dirty="0" err="1">
                <a:ea typeface="Calibri"/>
                <a:cs typeface="Calibri"/>
              </a:rPr>
              <a:t>neighbors</a:t>
            </a:r>
            <a:r>
              <a:rPr lang="en-MY" dirty="0">
                <a:ea typeface="Calibri"/>
                <a:cs typeface="Calibri"/>
              </a:rPr>
              <a:t> ( best score: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MY" dirty="0">
                <a:ea typeface="Calibri"/>
                <a:cs typeface="Calibri"/>
              </a:rPr>
              <a:t>0.84821)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en-MY" dirty="0">
                <a:ea typeface="Calibri"/>
                <a:cs typeface="Calibri"/>
              </a:rPr>
              <a:t>Support vector machine ( best score: 0.84821)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en-MY" dirty="0">
                <a:ea typeface="Calibri"/>
                <a:cs typeface="Calibri"/>
              </a:rPr>
              <a:t>Logistic regression ( best score: 0.84643)</a:t>
            </a:r>
            <a:endParaRPr lang="en-US" dirty="0"/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6536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7774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In this project, we aim to predict whether the Falcon 9 rocket’s first stage will successfully land so we can estimate the launch cost more accurately.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Different launch features—like payload mass and orbit type—can influence whether the mission succeeds or fails.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use several machine learning algorithms to analyze patterns in past Falcon 9 launches and build models that can predict future outcomes.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Among the four algorithms tested, the decision tree model provided the most accurate predictions.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811" y="1464994"/>
            <a:ext cx="10457975" cy="4565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This capstone project focuses on building a model that can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 the likelihood of a successful Falcon 9 first-stage 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 The motivation behind this analysis comes from the significant cost advantage SpaceX holds due to its reusable rockets. While competing launch providers charge around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$165 million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per mission, SpaceX advertises launch prices as low as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$62 million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, made possible largely by recovering the first stage. If we can estimate whether the booster will land, we can also estimate the potential cost of a launch, which is useful for any organization looking to compete with SpaceX in commercial launch bids.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It is also important to recognize that some “unsuccessful” landings are not failures—SpaceX sometimes performs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intentional ocean 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when booster recovery is not planned.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goal of this project is to determine whether we can accurately predict the landing outcome using features from each launch, such as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payload mass, orbit type, launch site, and mission details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 Our central objective is to understand how these variables influence landing success and to develop a model capable of making reliable predictions.</a:t>
            </a:r>
            <a:endParaRPr lang="en-US" dirty="0"/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7627"/>
            <a:ext cx="10104817" cy="5385058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overall methodology includes:</a:t>
            </a:r>
          </a:p>
          <a:p>
            <a:pPr marL="914400" lvl="1" indent="-457200">
              <a:buAutoNum type="arabicPeriod"/>
            </a:pPr>
            <a:r>
              <a:rPr lang="en-US" sz="8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 collection, wrangling, and formatting, using: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SpaceX API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Web scraping</a:t>
            </a:r>
          </a:p>
          <a:p>
            <a:pPr marL="914400" lvl="1" indent="-457200">
              <a:buAutoNum type="arabicPeriod"/>
            </a:pPr>
            <a:r>
              <a:rPr lang="en-US" sz="8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Exploratory data analysis (EDA), using: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Pandas and NumPy 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SQL</a:t>
            </a:r>
          </a:p>
          <a:p>
            <a:pPr marL="914400" lvl="1" indent="-457200">
              <a:buAutoNum type="arabicPeriod"/>
            </a:pPr>
            <a:r>
              <a:rPr lang="en-US" sz="8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 visualization, using: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Matplotlib and Seaborn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Folium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Dash</a:t>
            </a:r>
          </a:p>
          <a:p>
            <a:pPr marL="914400" lvl="1" indent="-457200">
              <a:buAutoNum type="arabicPeriod"/>
            </a:pPr>
            <a:r>
              <a:rPr lang="en-US" sz="8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Machine learning prediction, using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Logistic regression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Support vector machine (SVM)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Decision tree</a:t>
            </a:r>
          </a:p>
          <a:p>
            <a:pPr marL="1428750" lvl="2" indent="-285750"/>
            <a:r>
              <a:rPr lang="en-US" sz="7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K-nearest neighbors (KNN)</a:t>
            </a:r>
            <a:endParaRPr lang="en-US" dirty="0"/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4783"/>
            <a:ext cx="10515600" cy="30392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SpaceX API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API used is </a:t>
            </a:r>
            <a:r>
              <a:rPr lang="en-MY" sz="20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https://api.spacexdata.com/v4/rockets/</a:t>
            </a:r>
            <a:r>
              <a:rPr lang="en-MY" sz="2000" u="sng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MY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API provides data about many types of rocket launches done by SpaceX, the data is therefore filtered to include only Falcon 9 launches.</a:t>
            </a:r>
          </a:p>
          <a:p>
            <a:pPr lvl="1"/>
            <a:r>
              <a:rPr lang="en-MY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Every missing value in the data is replaced the mean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column that the missing value belongs to.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We end up with 90 rows or instances and 17 columns or features. The picture below shows the first few rows of the data: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table with text on it&#10;&#10;AI-generated content may be incorrect.">
            <a:extLst>
              <a:ext uri="{FF2B5EF4-FFF2-40B4-BE49-F238E27FC236}">
                <a16:creationId xmlns:a16="http://schemas.microsoft.com/office/drawing/2014/main" id="{538F4107-240D-6AB1-56D5-FF490A298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8908"/>
            <a:ext cx="12192000" cy="26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8230" y="1593130"/>
            <a:ext cx="10790237" cy="183731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data is scraped from </a:t>
            </a:r>
            <a:r>
              <a:rPr lang="en-MY" sz="20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https://en.wikipedia.org/w/index.php?title=List_of_Falcon_9_and_Falcon_Heavy_launches&amp;oldid=1027686922</a:t>
            </a:r>
            <a:endParaRPr lang="en-MY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MY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website contains only the data about Falcon 9 launches.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We end up with 121 rows or instances and 11 columns or features. The picture below shows the first few rows of the data: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1491FE-FA30-95B0-73CD-70AFEAEC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3928"/>
            <a:ext cx="12001500" cy="27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A13A6-EC88-47FE-4CC9-077DA68C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0740-B6F2-268D-6A1B-16EBA255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886AB1-B0DD-60DD-1862-E2108EB07D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38255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/>
              <a:t>Pandas and NumPy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We use functions from the Pandas and NumPy libraries to explore and summarize the dataset. These tools help us generate essential insights, such as:</a:t>
            </a:r>
          </a:p>
          <a:p>
            <a:r>
              <a:rPr lang="en-US" dirty="0">
                <a:ea typeface="+mn-lt"/>
                <a:cs typeface="+mn-lt"/>
              </a:rPr>
              <a:t>How many launches occurred at each launch site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frequency of different orbit types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count and distribution of various mission outcomes</a:t>
            </a:r>
            <a:endParaRPr lang="en-US" dirty="0"/>
          </a:p>
          <a:p>
            <a:endParaRPr lang="en-US" b="1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66FD1-766A-9832-BA28-D5805C5E7F7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Pandas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440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445</cp:revision>
  <dcterms:created xsi:type="dcterms:W3CDTF">2021-04-29T18:58:34Z</dcterms:created>
  <dcterms:modified xsi:type="dcterms:W3CDTF">2025-11-21T16:11:39Z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